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Roboto"/>
      <p:regular r:id="rId38"/>
      <p:bold r:id="rId39"/>
      <p:italic r:id="rId40"/>
      <p:boldItalic r:id="rId41"/>
    </p:embeddedFont>
    <p:embeddedFont>
      <p:font typeface="Century Gothic"/>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6.xml"/><Relationship Id="rId42" Type="http://schemas.openxmlformats.org/officeDocument/2006/relationships/font" Target="fonts/CenturyGothic-regular.fntdata"/><Relationship Id="rId41" Type="http://schemas.openxmlformats.org/officeDocument/2006/relationships/font" Target="fonts/Roboto-boldItalic.fntdata"/><Relationship Id="rId22" Type="http://schemas.openxmlformats.org/officeDocument/2006/relationships/slide" Target="slides/slide18.xml"/><Relationship Id="rId44" Type="http://schemas.openxmlformats.org/officeDocument/2006/relationships/font" Target="fonts/CenturyGothic-italic.fntdata"/><Relationship Id="rId21" Type="http://schemas.openxmlformats.org/officeDocument/2006/relationships/slide" Target="slides/slide17.xml"/><Relationship Id="rId43" Type="http://schemas.openxmlformats.org/officeDocument/2006/relationships/font" Target="fonts/CenturyGothic-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CenturyGothic-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Roboto-bold.fntdata"/><Relationship Id="rId16" Type="http://schemas.openxmlformats.org/officeDocument/2006/relationships/slide" Target="slides/slide12.xml"/><Relationship Id="rId38" Type="http://schemas.openxmlformats.org/officeDocument/2006/relationships/font" Target="fonts/Roboto-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We’ll use lato font for the whole interface. Size vary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nSpc>
                <a:spcPct val="115000"/>
              </a:lnSpc>
              <a:spcBef>
                <a:spcPts val="0"/>
              </a:spcBef>
              <a:spcAft>
                <a:spcPts val="0"/>
              </a:spcAft>
              <a:buClr>
                <a:schemeClr val="dk2"/>
              </a:buClr>
              <a:buSzPts val="1100"/>
              <a:buFont typeface="Roboto"/>
              <a:buChar char="●"/>
            </a:pPr>
            <a:r>
              <a:rPr lang="es">
                <a:solidFill>
                  <a:schemeClr val="dk2"/>
                </a:solidFill>
                <a:latin typeface="Roboto"/>
                <a:ea typeface="Roboto"/>
                <a:cs typeface="Roboto"/>
                <a:sym typeface="Roboto"/>
              </a:rPr>
              <a:t>Easy to use for everyone</a:t>
            </a:r>
            <a:endParaRPr>
              <a:solidFill>
                <a:schemeClr val="dk2"/>
              </a:solidFill>
              <a:latin typeface="Roboto"/>
              <a:ea typeface="Roboto"/>
              <a:cs typeface="Roboto"/>
              <a:sym typeface="Roboto"/>
            </a:endParaRPr>
          </a:p>
          <a:p>
            <a:pPr indent="-298450" lvl="0" marL="457200" rtl="0">
              <a:lnSpc>
                <a:spcPct val="115000"/>
              </a:lnSpc>
              <a:spcBef>
                <a:spcPts val="0"/>
              </a:spcBef>
              <a:spcAft>
                <a:spcPts val="0"/>
              </a:spcAft>
              <a:buClr>
                <a:schemeClr val="dk2"/>
              </a:buClr>
              <a:buSzPts val="1100"/>
              <a:buFont typeface="Roboto"/>
              <a:buChar char="●"/>
            </a:pPr>
            <a:r>
              <a:rPr lang="es">
                <a:solidFill>
                  <a:schemeClr val="dk2"/>
                </a:solidFill>
                <a:latin typeface="Roboto"/>
                <a:ea typeface="Roboto"/>
                <a:cs typeface="Roboto"/>
                <a:sym typeface="Roboto"/>
              </a:rPr>
              <a:t>Simple interface</a:t>
            </a:r>
            <a:endParaRPr>
              <a:solidFill>
                <a:schemeClr val="dk2"/>
              </a:solidFill>
              <a:latin typeface="Roboto"/>
              <a:ea typeface="Roboto"/>
              <a:cs typeface="Roboto"/>
              <a:sym typeface="Roboto"/>
            </a:endParaRPr>
          </a:p>
          <a:p>
            <a:pPr indent="-298450" lvl="0" marL="457200" rtl="0">
              <a:lnSpc>
                <a:spcPct val="115000"/>
              </a:lnSpc>
              <a:spcBef>
                <a:spcPts val="0"/>
              </a:spcBef>
              <a:spcAft>
                <a:spcPts val="0"/>
              </a:spcAft>
              <a:buClr>
                <a:schemeClr val="dk2"/>
              </a:buClr>
              <a:buSzPts val="1100"/>
              <a:buFont typeface="Roboto"/>
              <a:buChar char="●"/>
            </a:pPr>
            <a:r>
              <a:rPr lang="es">
                <a:solidFill>
                  <a:schemeClr val="dk2"/>
                </a:solidFill>
                <a:latin typeface="Roboto"/>
                <a:ea typeface="Roboto"/>
                <a:cs typeface="Roboto"/>
                <a:sym typeface="Roboto"/>
              </a:rPr>
              <a:t>Design focus on the user analysis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we will be providing feedback constantly about what the user does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achieve goals, the path to achieve goals is simple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Check before</a:t>
            </a:r>
            <a:endParaRPr/>
          </a:p>
          <a:p>
            <a:pPr indent="0" lvl="0" marL="0">
              <a:spcBef>
                <a:spcPts val="0"/>
              </a:spcBef>
              <a:spcAft>
                <a:spcPts val="0"/>
              </a:spcAft>
              <a:buNone/>
            </a:pPr>
            <a:r>
              <a:rPr lang="es"/>
              <a:t>always trying first</a:t>
            </a:r>
            <a:endParaRPr/>
          </a:p>
          <a:p>
            <a:pPr indent="0" lvl="0" marL="0">
              <a:spcBef>
                <a:spcPts val="0"/>
              </a:spcBef>
              <a:spcAft>
                <a:spcPts val="0"/>
              </a:spcAft>
              <a:buNone/>
            </a:pPr>
            <a:r>
              <a:rPr lang="es"/>
              <a:t>sending error messages if so</a:t>
            </a:r>
            <a:endParaRPr/>
          </a:p>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It’s going to be possible to go backwards. So, if there is a mistake the user can go backwards and avoid the frustation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The only thing the user has to remeber is how to use the computer. the main menu is going to be simple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Shape 10"/>
          <p:cNvGrpSpPr/>
          <p:nvPr/>
        </p:nvGrpSpPr>
        <p:grpSpPr>
          <a:xfrm>
            <a:off x="6098378" y="5"/>
            <a:ext cx="3045625" cy="2030570"/>
            <a:chOff x="6098378" y="5"/>
            <a:chExt cx="3045625" cy="2030570"/>
          </a:xfrm>
        </p:grpSpPr>
        <p:sp>
          <p:nvSpPr>
            <p:cNvPr id="11" name="Shape 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Shape 17"/>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Shape 1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Shape 70"/>
          <p:cNvGrpSpPr/>
          <p:nvPr/>
        </p:nvGrpSpPr>
        <p:grpSpPr>
          <a:xfrm>
            <a:off x="6098378" y="5"/>
            <a:ext cx="3045625" cy="2030570"/>
            <a:chOff x="6098378" y="5"/>
            <a:chExt cx="3045625" cy="2030570"/>
          </a:xfrm>
        </p:grpSpPr>
        <p:sp>
          <p:nvSpPr>
            <p:cNvPr id="71" name="Shape 7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6" name="Shape 76"/>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Shape 77"/>
          <p:cNvSpPr txBox="1"/>
          <p:nvPr>
            <p:ph idx="1" type="body"/>
          </p:nvPr>
        </p:nvSpPr>
        <p:spPr>
          <a:xfrm>
            <a:off x="311700" y="3369225"/>
            <a:ext cx="8520600" cy="12819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Shape 7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Shape 8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Shape 20"/>
          <p:cNvGrpSpPr/>
          <p:nvPr/>
        </p:nvGrpSpPr>
        <p:grpSpPr>
          <a:xfrm>
            <a:off x="6098378" y="5"/>
            <a:ext cx="3045625" cy="2030570"/>
            <a:chOff x="6098378" y="5"/>
            <a:chExt cx="3045625" cy="2030570"/>
          </a:xfrm>
        </p:grpSpPr>
        <p:sp>
          <p:nvSpPr>
            <p:cNvPr id="21" name="Shape 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6" name="Shape 26"/>
          <p:cNvSpPr txBox="1"/>
          <p:nvPr>
            <p:ph type="title"/>
          </p:nvPr>
        </p:nvSpPr>
        <p:spPr>
          <a:xfrm>
            <a:off x="598100" y="2152347"/>
            <a:ext cx="8222100" cy="838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Shape 2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5" name="Shape 35"/>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Shape 36"/>
          <p:cNvSpPr txBox="1"/>
          <p:nvPr>
            <p:ph idx="1" type="body"/>
          </p:nvPr>
        </p:nvSpPr>
        <p:spPr>
          <a:xfrm>
            <a:off x="311700" y="1229875"/>
            <a:ext cx="8520600" cy="3339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Shape 3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Shape 39"/>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Shape 40"/>
          <p:cNvSpPr txBox="1"/>
          <p:nvPr>
            <p:ph idx="1" type="body"/>
          </p:nvPr>
        </p:nvSpPr>
        <p:spPr>
          <a:xfrm>
            <a:off x="3117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Shape 41"/>
          <p:cNvSpPr txBox="1"/>
          <p:nvPr>
            <p:ph idx="2" type="body"/>
          </p:nvPr>
        </p:nvSpPr>
        <p:spPr>
          <a:xfrm>
            <a:off x="48324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Shape 4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Shape 44"/>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Shape 4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Shape 4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Shape 48"/>
          <p:cNvSpPr txBox="1"/>
          <p:nvPr>
            <p:ph idx="1" type="body"/>
          </p:nvPr>
        </p:nvSpPr>
        <p:spPr>
          <a:xfrm>
            <a:off x="311700" y="1465804"/>
            <a:ext cx="2808000" cy="3103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Shape 4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Shape 51"/>
          <p:cNvGrpSpPr/>
          <p:nvPr/>
        </p:nvGrpSpPr>
        <p:grpSpPr>
          <a:xfrm>
            <a:off x="6098378" y="5"/>
            <a:ext cx="3045625" cy="2030570"/>
            <a:chOff x="6098378" y="5"/>
            <a:chExt cx="3045625" cy="2030570"/>
          </a:xfrm>
        </p:grpSpPr>
        <p:sp>
          <p:nvSpPr>
            <p:cNvPr id="52" name="Shape 52"/>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7" name="Shape 57"/>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Shape 5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1" name="Shape 6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Shape 62"/>
          <p:cNvSpPr txBox="1"/>
          <p:nvPr>
            <p:ph type="title"/>
          </p:nvPr>
        </p:nvSpPr>
        <p:spPr>
          <a:xfrm>
            <a:off x="265500" y="1151100"/>
            <a:ext cx="4045200" cy="15645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Shape 63"/>
          <p:cNvSpPr txBox="1"/>
          <p:nvPr>
            <p:ph idx="1" type="subTitle"/>
          </p:nvPr>
        </p:nvSpPr>
        <p:spPr>
          <a:xfrm>
            <a:off x="265500" y="2769001"/>
            <a:ext cx="4045200" cy="12693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Shape 6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Shape 6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Shape 67"/>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68" name="Shape 6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Shape 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Shape 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17.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ctrTitle"/>
          </p:nvPr>
        </p:nvSpPr>
        <p:spPr>
          <a:xfrm>
            <a:off x="670875" y="1189147"/>
            <a:ext cx="8222100" cy="838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Second Advance</a:t>
            </a:r>
            <a:endParaRPr/>
          </a:p>
        </p:txBody>
      </p:sp>
      <p:pic>
        <p:nvPicPr>
          <p:cNvPr id="86" name="Shape 86"/>
          <p:cNvPicPr preferRelativeResize="0"/>
          <p:nvPr/>
        </p:nvPicPr>
        <p:blipFill rotWithShape="1">
          <a:blip r:embed="rId3">
            <a:alphaModFix/>
          </a:blip>
          <a:srcRect b="0" l="0" r="0" t="0"/>
          <a:stretch/>
        </p:blipFill>
        <p:spPr>
          <a:xfrm>
            <a:off x="6020909" y="2027942"/>
            <a:ext cx="2686500" cy="2686500"/>
          </a:xfrm>
          <a:prstGeom prst="ellipse">
            <a:avLst/>
          </a:prstGeom>
          <a:noFill/>
          <a:ln>
            <a:noFill/>
          </a:ln>
        </p:spPr>
      </p:pic>
      <p:sp>
        <p:nvSpPr>
          <p:cNvPr id="87" name="Shape 87"/>
          <p:cNvSpPr txBox="1"/>
          <p:nvPr/>
        </p:nvSpPr>
        <p:spPr>
          <a:xfrm>
            <a:off x="670887" y="3072617"/>
            <a:ext cx="6400800" cy="19473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s">
                <a:solidFill>
                  <a:srgbClr val="F2F2F2"/>
                </a:solidFill>
                <a:latin typeface="Century Gothic"/>
                <a:ea typeface="Century Gothic"/>
                <a:cs typeface="Century Gothic"/>
                <a:sym typeface="Century Gothic"/>
              </a:rPr>
              <a:t>PSIFI</a:t>
            </a:r>
            <a:endParaRPr>
              <a:solidFill>
                <a:srgbClr val="0F486F"/>
              </a:solidFill>
              <a:latin typeface="Century Gothic"/>
              <a:ea typeface="Century Gothic"/>
              <a:cs typeface="Century Gothic"/>
              <a:sym typeface="Century Gothic"/>
            </a:endParaRPr>
          </a:p>
          <a:p>
            <a:pPr indent="0" lvl="0" marL="0" rtl="0">
              <a:spcBef>
                <a:spcPts val="1020"/>
              </a:spcBef>
              <a:spcAft>
                <a:spcPts val="0"/>
              </a:spcAft>
              <a:buNone/>
            </a:pPr>
            <a:r>
              <a:rPr lang="es">
                <a:solidFill>
                  <a:srgbClr val="F2F2F2"/>
                </a:solidFill>
                <a:latin typeface="Century Gothic"/>
                <a:ea typeface="Century Gothic"/>
                <a:cs typeface="Century Gothic"/>
                <a:sym typeface="Century Gothic"/>
              </a:rPr>
              <a:t>Jose Carlos Pacheco Sanchez  - A01702828</a:t>
            </a:r>
            <a:endParaRPr>
              <a:solidFill>
                <a:srgbClr val="F2F2F2"/>
              </a:solidFill>
              <a:latin typeface="Century Gothic"/>
              <a:ea typeface="Century Gothic"/>
              <a:cs typeface="Century Gothic"/>
              <a:sym typeface="Century Gothic"/>
            </a:endParaRPr>
          </a:p>
          <a:p>
            <a:pPr indent="0" lvl="0" marL="0" rtl="0">
              <a:spcBef>
                <a:spcPts val="1020"/>
              </a:spcBef>
              <a:spcAft>
                <a:spcPts val="0"/>
              </a:spcAft>
              <a:buNone/>
            </a:pPr>
            <a:r>
              <a:rPr lang="es">
                <a:solidFill>
                  <a:srgbClr val="F2F2F2"/>
                </a:solidFill>
                <a:latin typeface="Century Gothic"/>
                <a:ea typeface="Century Gothic"/>
                <a:cs typeface="Century Gothic"/>
                <a:sym typeface="Century Gothic"/>
              </a:rPr>
              <a:t>Manuel Yafté Gallegos López - A01702980</a:t>
            </a:r>
            <a:endParaRPr>
              <a:solidFill>
                <a:srgbClr val="F2F2F2"/>
              </a:solidFill>
              <a:latin typeface="Century Gothic"/>
              <a:ea typeface="Century Gothic"/>
              <a:cs typeface="Century Gothic"/>
              <a:sym typeface="Century Gothic"/>
            </a:endParaRPr>
          </a:p>
          <a:p>
            <a:pPr indent="0" lvl="0" marL="0" rtl="0">
              <a:spcBef>
                <a:spcPts val="1020"/>
              </a:spcBef>
              <a:spcAft>
                <a:spcPts val="0"/>
              </a:spcAft>
              <a:buNone/>
            </a:pPr>
            <a:r>
              <a:rPr lang="es">
                <a:solidFill>
                  <a:srgbClr val="F2F2F2"/>
                </a:solidFill>
                <a:latin typeface="Century Gothic"/>
                <a:ea typeface="Century Gothic"/>
                <a:cs typeface="Century Gothic"/>
                <a:sym typeface="Century Gothic"/>
              </a:rPr>
              <a:t>Hugo David Franco Ávila - A01654856</a:t>
            </a:r>
            <a:endParaRPr>
              <a:solidFill>
                <a:srgbClr val="F2F2F2"/>
              </a:solidFill>
              <a:latin typeface="Century Gothic"/>
              <a:ea typeface="Century Gothic"/>
              <a:cs typeface="Century Gothic"/>
              <a:sym typeface="Century Gothic"/>
            </a:endParaRPr>
          </a:p>
          <a:p>
            <a:pPr indent="0" lvl="0" marL="0" rtl="0">
              <a:spcBef>
                <a:spcPts val="1020"/>
              </a:spcBef>
              <a:spcAft>
                <a:spcPts val="0"/>
              </a:spcAft>
              <a:buNone/>
            </a:pPr>
            <a:r>
              <a:rPr lang="es">
                <a:solidFill>
                  <a:srgbClr val="F2F2F2"/>
                </a:solidFill>
                <a:latin typeface="Century Gothic"/>
                <a:ea typeface="Century Gothic"/>
                <a:cs typeface="Century Gothic"/>
                <a:sym typeface="Century Gothic"/>
              </a:rPr>
              <a:t>Valeria Nicole Barra Maldonado - A01653899</a:t>
            </a:r>
            <a:endParaRPr>
              <a:solidFill>
                <a:srgbClr val="F2F2F2"/>
              </a:solidFill>
              <a:latin typeface="Century Gothic"/>
              <a:ea typeface="Century Gothic"/>
              <a:cs typeface="Century Gothic"/>
              <a:sym typeface="Century Gothic"/>
            </a:endParaRPr>
          </a:p>
          <a:p>
            <a:pPr indent="0" lvl="0" marL="0" rtl="0">
              <a:spcBef>
                <a:spcPts val="1020"/>
              </a:spcBef>
              <a:spcAft>
                <a:spcPts val="0"/>
              </a:spcAft>
              <a:buNone/>
            </a:pPr>
            <a:r>
              <a:t/>
            </a:r>
            <a:endParaRPr>
              <a:solidFill>
                <a:srgbClr val="0F486F"/>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nvSpPr>
        <p:spPr>
          <a:xfrm>
            <a:off x="1001350" y="240425"/>
            <a:ext cx="6743400" cy="5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000">
                <a:solidFill>
                  <a:schemeClr val="dk1"/>
                </a:solidFill>
                <a:latin typeface="Roboto"/>
                <a:ea typeface="Roboto"/>
                <a:cs typeface="Roboto"/>
                <a:sym typeface="Roboto"/>
              </a:rPr>
              <a:t>User responses analysis</a:t>
            </a:r>
            <a:endParaRPr sz="3000">
              <a:solidFill>
                <a:schemeClr val="dk1"/>
              </a:solidFill>
              <a:latin typeface="Roboto"/>
              <a:ea typeface="Roboto"/>
              <a:cs typeface="Roboto"/>
              <a:sym typeface="Roboto"/>
            </a:endParaRPr>
          </a:p>
        </p:txBody>
      </p:sp>
      <p:sp>
        <p:nvSpPr>
          <p:cNvPr id="147" name="Shape 147"/>
          <p:cNvSpPr txBox="1"/>
          <p:nvPr/>
        </p:nvSpPr>
        <p:spPr>
          <a:xfrm>
            <a:off x="281500" y="1092150"/>
            <a:ext cx="8520000" cy="38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a:t>Would you like to see information about the courses you are </a:t>
            </a:r>
            <a:r>
              <a:rPr b="1" lang="es"/>
              <a:t>going</a:t>
            </a:r>
            <a:r>
              <a:rPr b="1" lang="es"/>
              <a:t> to take in future semesters?</a:t>
            </a:r>
            <a:endParaRPr b="1"/>
          </a:p>
        </p:txBody>
      </p:sp>
      <p:pic>
        <p:nvPicPr>
          <p:cNvPr id="148" name="Shape 148" title="Gráfico"/>
          <p:cNvPicPr preferRelativeResize="0"/>
          <p:nvPr/>
        </p:nvPicPr>
        <p:blipFill rotWithShape="1">
          <a:blip r:embed="rId3">
            <a:alphaModFix/>
          </a:blip>
          <a:srcRect b="0" l="0" r="0" t="17218"/>
          <a:stretch/>
        </p:blipFill>
        <p:spPr>
          <a:xfrm>
            <a:off x="377500" y="1394614"/>
            <a:ext cx="6743399" cy="34501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nvSpPr>
        <p:spPr>
          <a:xfrm>
            <a:off x="1001350" y="240425"/>
            <a:ext cx="6743400" cy="5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000">
                <a:solidFill>
                  <a:schemeClr val="dk1"/>
                </a:solidFill>
                <a:latin typeface="Roboto"/>
                <a:ea typeface="Roboto"/>
                <a:cs typeface="Roboto"/>
                <a:sym typeface="Roboto"/>
              </a:rPr>
              <a:t>User responses analysis</a:t>
            </a:r>
            <a:endParaRPr sz="3000">
              <a:solidFill>
                <a:schemeClr val="dk1"/>
              </a:solidFill>
              <a:latin typeface="Roboto"/>
              <a:ea typeface="Roboto"/>
              <a:cs typeface="Roboto"/>
              <a:sym typeface="Roboto"/>
            </a:endParaRPr>
          </a:p>
        </p:txBody>
      </p:sp>
      <p:sp>
        <p:nvSpPr>
          <p:cNvPr id="154" name="Shape 154"/>
          <p:cNvSpPr txBox="1"/>
          <p:nvPr/>
        </p:nvSpPr>
        <p:spPr>
          <a:xfrm>
            <a:off x="326525" y="1091500"/>
            <a:ext cx="7822200" cy="38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a:t>Would you find it useful if other students could share useful information of the courses you are taking/are planning to take?</a:t>
            </a:r>
            <a:endParaRPr b="1"/>
          </a:p>
        </p:txBody>
      </p:sp>
      <p:pic>
        <p:nvPicPr>
          <p:cNvPr id="155" name="Shape 155" title="Gráfico"/>
          <p:cNvPicPr preferRelativeResize="0"/>
          <p:nvPr/>
        </p:nvPicPr>
        <p:blipFill rotWithShape="1">
          <a:blip r:embed="rId3">
            <a:alphaModFix/>
          </a:blip>
          <a:srcRect b="12180" l="20979" r="1889" t="12534"/>
          <a:stretch/>
        </p:blipFill>
        <p:spPr>
          <a:xfrm>
            <a:off x="1294450" y="1648375"/>
            <a:ext cx="4862124" cy="2932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nvSpPr>
        <p:spPr>
          <a:xfrm>
            <a:off x="1001350" y="240425"/>
            <a:ext cx="6743400" cy="5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000">
                <a:solidFill>
                  <a:schemeClr val="dk1"/>
                </a:solidFill>
                <a:latin typeface="Roboto"/>
                <a:ea typeface="Roboto"/>
                <a:cs typeface="Roboto"/>
                <a:sym typeface="Roboto"/>
              </a:rPr>
              <a:t>User responses analysis</a:t>
            </a:r>
            <a:endParaRPr sz="3000">
              <a:solidFill>
                <a:schemeClr val="dk1"/>
              </a:solidFill>
              <a:latin typeface="Roboto"/>
              <a:ea typeface="Roboto"/>
              <a:cs typeface="Roboto"/>
              <a:sym typeface="Roboto"/>
            </a:endParaRPr>
          </a:p>
        </p:txBody>
      </p:sp>
      <p:sp>
        <p:nvSpPr>
          <p:cNvPr id="161" name="Shape 161"/>
          <p:cNvSpPr txBox="1"/>
          <p:nvPr/>
        </p:nvSpPr>
        <p:spPr>
          <a:xfrm>
            <a:off x="281500" y="1092150"/>
            <a:ext cx="7822200" cy="38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a:t>Select the options you would like to see on a studying aid website.</a:t>
            </a:r>
            <a:endParaRPr b="1"/>
          </a:p>
        </p:txBody>
      </p:sp>
      <p:pic>
        <p:nvPicPr>
          <p:cNvPr id="162" name="Shape 162"/>
          <p:cNvPicPr preferRelativeResize="0"/>
          <p:nvPr/>
        </p:nvPicPr>
        <p:blipFill>
          <a:blip r:embed="rId3">
            <a:alphaModFix/>
          </a:blip>
          <a:stretch>
            <a:fillRect/>
          </a:stretch>
        </p:blipFill>
        <p:spPr>
          <a:xfrm>
            <a:off x="857250" y="1474950"/>
            <a:ext cx="7429500" cy="3171825"/>
          </a:xfrm>
          <a:prstGeom prst="rect">
            <a:avLst/>
          </a:prstGeom>
          <a:noFill/>
          <a:ln>
            <a:noFill/>
          </a:ln>
        </p:spPr>
      </p:pic>
      <p:sp>
        <p:nvSpPr>
          <p:cNvPr id="163" name="Shape 163"/>
          <p:cNvSpPr txBox="1"/>
          <p:nvPr/>
        </p:nvSpPr>
        <p:spPr>
          <a:xfrm>
            <a:off x="911425" y="1682088"/>
            <a:ext cx="596400" cy="2892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a:t>a.</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s"/>
              <a:t>b.</a:t>
            </a:r>
            <a:endParaRPr/>
          </a:p>
          <a:p>
            <a:pPr indent="0" lvl="0" marL="0">
              <a:spcBef>
                <a:spcPts val="0"/>
              </a:spcBef>
              <a:spcAft>
                <a:spcPts val="0"/>
              </a:spcAft>
              <a:buNone/>
            </a:pPr>
            <a:r>
              <a:t/>
            </a:r>
            <a:endParaRPr/>
          </a:p>
          <a:p>
            <a:pPr indent="0" lvl="0" marL="0">
              <a:spcBef>
                <a:spcPts val="0"/>
              </a:spcBef>
              <a:spcAft>
                <a:spcPts val="0"/>
              </a:spcAft>
              <a:buNone/>
            </a:pPr>
            <a:r>
              <a:rPr lang="es"/>
              <a:t>c.</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s"/>
              <a:t>d.</a:t>
            </a:r>
            <a:endParaRPr/>
          </a:p>
          <a:p>
            <a:pPr indent="0" lvl="0" marL="0">
              <a:spcBef>
                <a:spcPts val="0"/>
              </a:spcBef>
              <a:spcAft>
                <a:spcPts val="0"/>
              </a:spcAft>
              <a:buNone/>
            </a:pPr>
            <a:r>
              <a:t/>
            </a:r>
            <a:endParaRPr/>
          </a:p>
          <a:p>
            <a:pPr indent="0" lvl="0" marL="0">
              <a:spcBef>
                <a:spcPts val="0"/>
              </a:spcBef>
              <a:spcAft>
                <a:spcPts val="0"/>
              </a:spcAft>
              <a:buNone/>
            </a:pPr>
            <a:r>
              <a:rPr lang="es"/>
              <a:t>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nvSpPr>
        <p:spPr>
          <a:xfrm>
            <a:off x="1001350" y="240425"/>
            <a:ext cx="6743400" cy="5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000">
                <a:solidFill>
                  <a:schemeClr val="dk1"/>
                </a:solidFill>
                <a:latin typeface="Roboto"/>
                <a:ea typeface="Roboto"/>
                <a:cs typeface="Roboto"/>
                <a:sym typeface="Roboto"/>
              </a:rPr>
              <a:t>User responses analysis</a:t>
            </a:r>
            <a:endParaRPr sz="3000">
              <a:solidFill>
                <a:schemeClr val="dk1"/>
              </a:solidFill>
              <a:latin typeface="Roboto"/>
              <a:ea typeface="Roboto"/>
              <a:cs typeface="Roboto"/>
              <a:sym typeface="Roboto"/>
            </a:endParaRPr>
          </a:p>
        </p:txBody>
      </p:sp>
      <p:sp>
        <p:nvSpPr>
          <p:cNvPr id="169" name="Shape 169"/>
          <p:cNvSpPr txBox="1"/>
          <p:nvPr/>
        </p:nvSpPr>
        <p:spPr>
          <a:xfrm>
            <a:off x="281500" y="1092150"/>
            <a:ext cx="7822200" cy="27237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AutoNum type="alphaLcPeriod"/>
            </a:pPr>
            <a:r>
              <a:rPr b="1" lang="es"/>
              <a:t>Sharing of useful links and resources to study</a:t>
            </a:r>
            <a:endParaRPr b="1"/>
          </a:p>
          <a:p>
            <a:pPr indent="0" lvl="0" marL="0">
              <a:spcBef>
                <a:spcPts val="0"/>
              </a:spcBef>
              <a:spcAft>
                <a:spcPts val="0"/>
              </a:spcAft>
              <a:buNone/>
            </a:pPr>
            <a:r>
              <a:t/>
            </a:r>
            <a:endParaRPr b="1"/>
          </a:p>
          <a:p>
            <a:pPr indent="0" lvl="0" marL="0">
              <a:spcBef>
                <a:spcPts val="0"/>
              </a:spcBef>
              <a:spcAft>
                <a:spcPts val="0"/>
              </a:spcAft>
              <a:buNone/>
            </a:pPr>
            <a:r>
              <a:rPr b="1" lang="es"/>
              <a:t>b. Information classified by semester</a:t>
            </a:r>
            <a:endParaRPr b="1"/>
          </a:p>
          <a:p>
            <a:pPr indent="0" lvl="0" marL="0">
              <a:spcBef>
                <a:spcPts val="0"/>
              </a:spcBef>
              <a:spcAft>
                <a:spcPts val="0"/>
              </a:spcAft>
              <a:buNone/>
            </a:pPr>
            <a:r>
              <a:t/>
            </a:r>
            <a:endParaRPr b="1"/>
          </a:p>
          <a:p>
            <a:pPr indent="0" lvl="0" marL="0">
              <a:spcBef>
                <a:spcPts val="0"/>
              </a:spcBef>
              <a:spcAft>
                <a:spcPts val="0"/>
              </a:spcAft>
              <a:buNone/>
            </a:pPr>
            <a:r>
              <a:rPr b="1" lang="es"/>
              <a:t>c. Information classified by course</a:t>
            </a:r>
            <a:endParaRPr b="1"/>
          </a:p>
          <a:p>
            <a:pPr indent="0" lvl="0" marL="0">
              <a:spcBef>
                <a:spcPts val="0"/>
              </a:spcBef>
              <a:spcAft>
                <a:spcPts val="0"/>
              </a:spcAft>
              <a:buNone/>
            </a:pPr>
            <a:r>
              <a:t/>
            </a:r>
            <a:endParaRPr b="1"/>
          </a:p>
          <a:p>
            <a:pPr indent="0" lvl="0" marL="0">
              <a:spcBef>
                <a:spcPts val="0"/>
              </a:spcBef>
              <a:spcAft>
                <a:spcPts val="0"/>
              </a:spcAft>
              <a:buNone/>
            </a:pPr>
            <a:r>
              <a:rPr b="1" lang="es"/>
              <a:t>d. Having a Forum where students can discuss and solve doubts</a:t>
            </a:r>
            <a:endParaRPr b="1"/>
          </a:p>
          <a:p>
            <a:pPr indent="0" lvl="0" marL="0">
              <a:spcBef>
                <a:spcPts val="0"/>
              </a:spcBef>
              <a:spcAft>
                <a:spcPts val="0"/>
              </a:spcAft>
              <a:buNone/>
            </a:pPr>
            <a:r>
              <a:t/>
            </a:r>
            <a:endParaRPr b="1"/>
          </a:p>
          <a:p>
            <a:pPr indent="0" lvl="0" marL="0" rtl="0">
              <a:spcBef>
                <a:spcPts val="0"/>
              </a:spcBef>
              <a:spcAft>
                <a:spcPts val="0"/>
              </a:spcAft>
              <a:buNone/>
            </a:pPr>
            <a:r>
              <a:rPr b="1" lang="es"/>
              <a:t>e. N/A</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nvSpPr>
        <p:spPr>
          <a:xfrm>
            <a:off x="1001350" y="240425"/>
            <a:ext cx="6743400" cy="5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000">
                <a:solidFill>
                  <a:schemeClr val="dk1"/>
                </a:solidFill>
                <a:latin typeface="Roboto"/>
                <a:ea typeface="Roboto"/>
                <a:cs typeface="Roboto"/>
                <a:sym typeface="Roboto"/>
              </a:rPr>
              <a:t>Our response to user feedback</a:t>
            </a:r>
            <a:endParaRPr sz="3000">
              <a:solidFill>
                <a:schemeClr val="dk1"/>
              </a:solidFill>
              <a:latin typeface="Roboto"/>
              <a:ea typeface="Roboto"/>
              <a:cs typeface="Roboto"/>
              <a:sym typeface="Roboto"/>
            </a:endParaRPr>
          </a:p>
        </p:txBody>
      </p:sp>
      <p:sp>
        <p:nvSpPr>
          <p:cNvPr id="175" name="Shape 175"/>
          <p:cNvSpPr txBox="1"/>
          <p:nvPr/>
        </p:nvSpPr>
        <p:spPr>
          <a:xfrm>
            <a:off x="529100" y="889575"/>
            <a:ext cx="7822200" cy="272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s" sz="1800"/>
              <a:t>Users want to be able to review past or future content but are in most cases not able to do it, the main purpose of our website is displaying this information and useful links to students, so our idea makes sense.</a:t>
            </a:r>
            <a:endParaRPr b="1" sz="1800"/>
          </a:p>
          <a:p>
            <a:pPr indent="0" lvl="0" marL="0">
              <a:spcBef>
                <a:spcPts val="0"/>
              </a:spcBef>
              <a:spcAft>
                <a:spcPts val="0"/>
              </a:spcAft>
              <a:buNone/>
            </a:pPr>
            <a:r>
              <a:t/>
            </a:r>
            <a:endParaRPr b="1" sz="1800"/>
          </a:p>
          <a:p>
            <a:pPr indent="0" lvl="0" marL="0">
              <a:spcBef>
                <a:spcPts val="0"/>
              </a:spcBef>
              <a:spcAft>
                <a:spcPts val="0"/>
              </a:spcAft>
              <a:buNone/>
            </a:pPr>
            <a:r>
              <a:rPr b="1" lang="es" sz="1800"/>
              <a:t>Based on feedback, students want a space where they can either help or get help with their courses, so we are going forward with our idea of having a student forum where they can post information or doubts.</a:t>
            </a:r>
            <a:endParaRPr b="1" sz="1800"/>
          </a:p>
          <a:p>
            <a:pPr indent="0" lvl="0" marL="0">
              <a:spcBef>
                <a:spcPts val="0"/>
              </a:spcBef>
              <a:spcAft>
                <a:spcPts val="0"/>
              </a:spcAft>
              <a:buNone/>
            </a:pPr>
            <a:r>
              <a:t/>
            </a:r>
            <a:endParaRPr b="1" sz="1800"/>
          </a:p>
          <a:p>
            <a:pPr indent="0" lvl="0" marL="0" rtl="0">
              <a:spcBef>
                <a:spcPts val="0"/>
              </a:spcBef>
              <a:spcAft>
                <a:spcPts val="0"/>
              </a:spcAft>
              <a:buNone/>
            </a:pPr>
            <a:r>
              <a:t/>
            </a:r>
            <a:endParaRPr b="1"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Prototype design</a:t>
            </a:r>
            <a:endParaRPr/>
          </a:p>
        </p:txBody>
      </p:sp>
      <p:pic>
        <p:nvPicPr>
          <p:cNvPr id="181" name="Shape 181"/>
          <p:cNvPicPr preferRelativeResize="0"/>
          <p:nvPr/>
        </p:nvPicPr>
        <p:blipFill>
          <a:blip r:embed="rId3">
            <a:alphaModFix/>
          </a:blip>
          <a:stretch>
            <a:fillRect/>
          </a:stretch>
        </p:blipFill>
        <p:spPr>
          <a:xfrm>
            <a:off x="1722450" y="1219125"/>
            <a:ext cx="4004751" cy="3615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Shape 186"/>
          <p:cNvPicPr preferRelativeResize="0"/>
          <p:nvPr/>
        </p:nvPicPr>
        <p:blipFill>
          <a:blip r:embed="rId3">
            <a:alphaModFix/>
          </a:blip>
          <a:stretch>
            <a:fillRect/>
          </a:stretch>
        </p:blipFill>
        <p:spPr>
          <a:xfrm>
            <a:off x="2724150" y="73025"/>
            <a:ext cx="3615355"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Shape 191"/>
          <p:cNvPicPr preferRelativeResize="0"/>
          <p:nvPr/>
        </p:nvPicPr>
        <p:blipFill>
          <a:blip r:embed="rId3">
            <a:alphaModFix/>
          </a:blip>
          <a:stretch>
            <a:fillRect/>
          </a:stretch>
        </p:blipFill>
        <p:spPr>
          <a:xfrm>
            <a:off x="2676525" y="80950"/>
            <a:ext cx="3630741" cy="4838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1487025"/>
            <a:ext cx="8520600" cy="18909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s" sz="2400"/>
              <a:t>Analysis of the implementation of the interaction design principles in the designed system components</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Strive to be consistent</a:t>
            </a:r>
            <a:endParaRPr/>
          </a:p>
        </p:txBody>
      </p:sp>
      <p:pic>
        <p:nvPicPr>
          <p:cNvPr id="202" name="Shape 202"/>
          <p:cNvPicPr preferRelativeResize="0"/>
          <p:nvPr/>
        </p:nvPicPr>
        <p:blipFill>
          <a:blip r:embed="rId3">
            <a:alphaModFix/>
          </a:blip>
          <a:stretch>
            <a:fillRect/>
          </a:stretch>
        </p:blipFill>
        <p:spPr>
          <a:xfrm>
            <a:off x="1159954" y="1157325"/>
            <a:ext cx="3097170" cy="1509875"/>
          </a:xfrm>
          <a:prstGeom prst="rect">
            <a:avLst/>
          </a:prstGeom>
          <a:noFill/>
          <a:ln>
            <a:noFill/>
          </a:ln>
        </p:spPr>
      </p:pic>
      <p:pic>
        <p:nvPicPr>
          <p:cNvPr id="203" name="Shape 203"/>
          <p:cNvPicPr preferRelativeResize="0"/>
          <p:nvPr/>
        </p:nvPicPr>
        <p:blipFill>
          <a:blip r:embed="rId4">
            <a:alphaModFix/>
          </a:blip>
          <a:stretch>
            <a:fillRect/>
          </a:stretch>
        </p:blipFill>
        <p:spPr>
          <a:xfrm>
            <a:off x="4471550" y="1683775"/>
            <a:ext cx="3605975" cy="1815500"/>
          </a:xfrm>
          <a:prstGeom prst="rect">
            <a:avLst/>
          </a:prstGeom>
          <a:noFill/>
          <a:ln>
            <a:noFill/>
          </a:ln>
        </p:spPr>
      </p:pic>
      <p:pic>
        <p:nvPicPr>
          <p:cNvPr id="204" name="Shape 204"/>
          <p:cNvPicPr preferRelativeResize="0"/>
          <p:nvPr/>
        </p:nvPicPr>
        <p:blipFill>
          <a:blip r:embed="rId5">
            <a:alphaModFix/>
          </a:blip>
          <a:stretch>
            <a:fillRect/>
          </a:stretch>
        </p:blipFill>
        <p:spPr>
          <a:xfrm>
            <a:off x="1119150" y="2857875"/>
            <a:ext cx="2630626" cy="1578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Analysis of the user tasks</a:t>
            </a:r>
            <a:endParaRPr/>
          </a:p>
        </p:txBody>
      </p:sp>
      <p:sp>
        <p:nvSpPr>
          <p:cNvPr id="93" name="Shape 9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We used online surveys to gather information.</a:t>
            </a:r>
            <a:endParaRPr/>
          </a:p>
          <a:p>
            <a:pPr indent="0" lvl="0" marL="0">
              <a:spcBef>
                <a:spcPts val="1600"/>
              </a:spcBef>
              <a:spcAft>
                <a:spcPts val="0"/>
              </a:spcAft>
              <a:buNone/>
            </a:pPr>
            <a:r>
              <a:rPr lang="es"/>
              <a:t>The analysis of the results we got are as follows</a:t>
            </a:r>
            <a:endParaRPr/>
          </a:p>
          <a:p>
            <a:pPr indent="0" lvl="0" marL="0">
              <a:spcBef>
                <a:spcPts val="1600"/>
              </a:spcBef>
              <a:spcAft>
                <a:spcPts val="0"/>
              </a:spcAft>
              <a:buNone/>
            </a:pPr>
            <a:r>
              <a:t/>
            </a:r>
            <a:endParaRPr/>
          </a:p>
          <a:p>
            <a:pPr indent="0" lvl="0" marL="0">
              <a:spcBef>
                <a:spcPts val="1600"/>
              </a:spcBef>
              <a:spcAft>
                <a:spcPts val="1600"/>
              </a:spcAft>
              <a:buNone/>
            </a:pPr>
            <a:r>
              <a:rPr lang="es"/>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Search for universal usability</a:t>
            </a:r>
            <a:endParaRPr/>
          </a:p>
        </p:txBody>
      </p:sp>
      <p:sp>
        <p:nvSpPr>
          <p:cNvPr id="210" name="Shape 21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s"/>
              <a:t> </a:t>
            </a:r>
            <a:endParaRPr/>
          </a:p>
        </p:txBody>
      </p:sp>
      <p:pic>
        <p:nvPicPr>
          <p:cNvPr id="211" name="Shape 211"/>
          <p:cNvPicPr preferRelativeResize="0"/>
          <p:nvPr/>
        </p:nvPicPr>
        <p:blipFill>
          <a:blip r:embed="rId3">
            <a:alphaModFix/>
          </a:blip>
          <a:stretch>
            <a:fillRect/>
          </a:stretch>
        </p:blipFill>
        <p:spPr>
          <a:xfrm>
            <a:off x="755875" y="1118823"/>
            <a:ext cx="3759606" cy="2124075"/>
          </a:xfrm>
          <a:prstGeom prst="rect">
            <a:avLst/>
          </a:prstGeom>
          <a:noFill/>
          <a:ln>
            <a:noFill/>
          </a:ln>
        </p:spPr>
      </p:pic>
      <p:pic>
        <p:nvPicPr>
          <p:cNvPr id="212" name="Shape 212"/>
          <p:cNvPicPr preferRelativeResize="0"/>
          <p:nvPr/>
        </p:nvPicPr>
        <p:blipFill>
          <a:blip r:embed="rId4">
            <a:alphaModFix/>
          </a:blip>
          <a:stretch>
            <a:fillRect/>
          </a:stretch>
        </p:blipFill>
        <p:spPr>
          <a:xfrm>
            <a:off x="4515463" y="1118813"/>
            <a:ext cx="4238625" cy="2124075"/>
          </a:xfrm>
          <a:prstGeom prst="rect">
            <a:avLst/>
          </a:prstGeom>
          <a:noFill/>
          <a:ln>
            <a:noFill/>
          </a:ln>
        </p:spPr>
      </p:pic>
      <p:pic>
        <p:nvPicPr>
          <p:cNvPr id="213" name="Shape 213"/>
          <p:cNvPicPr preferRelativeResize="0"/>
          <p:nvPr/>
        </p:nvPicPr>
        <p:blipFill rotWithShape="1">
          <a:blip r:embed="rId5">
            <a:alphaModFix/>
          </a:blip>
          <a:srcRect b="7825" l="0" r="0" t="0"/>
          <a:stretch/>
        </p:blipFill>
        <p:spPr>
          <a:xfrm>
            <a:off x="3977050" y="2773337"/>
            <a:ext cx="2104252" cy="1824676"/>
          </a:xfrm>
          <a:prstGeom prst="rect">
            <a:avLst/>
          </a:prstGeom>
          <a:noFill/>
          <a:ln>
            <a:noFill/>
          </a:ln>
        </p:spPr>
      </p:pic>
      <p:pic>
        <p:nvPicPr>
          <p:cNvPr id="214" name="Shape 214"/>
          <p:cNvPicPr preferRelativeResize="0"/>
          <p:nvPr/>
        </p:nvPicPr>
        <p:blipFill>
          <a:blip r:embed="rId6">
            <a:alphaModFix/>
          </a:blip>
          <a:stretch>
            <a:fillRect/>
          </a:stretch>
        </p:blipFill>
        <p:spPr>
          <a:xfrm>
            <a:off x="1688450" y="2773325"/>
            <a:ext cx="2337927" cy="2032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Mobile phone version</a:t>
            </a:r>
            <a:endParaRPr/>
          </a:p>
        </p:txBody>
      </p:sp>
      <p:pic>
        <p:nvPicPr>
          <p:cNvPr id="220" name="Shape 220"/>
          <p:cNvPicPr preferRelativeResize="0"/>
          <p:nvPr/>
        </p:nvPicPr>
        <p:blipFill>
          <a:blip r:embed="rId3">
            <a:alphaModFix/>
          </a:blip>
          <a:stretch>
            <a:fillRect/>
          </a:stretch>
        </p:blipFill>
        <p:spPr>
          <a:xfrm>
            <a:off x="4695800" y="0"/>
            <a:ext cx="1562151" cy="5143501"/>
          </a:xfrm>
          <a:prstGeom prst="rect">
            <a:avLst/>
          </a:prstGeom>
          <a:noFill/>
          <a:ln>
            <a:noFill/>
          </a:ln>
        </p:spPr>
      </p:pic>
      <p:sp>
        <p:nvSpPr>
          <p:cNvPr id="221" name="Shape 221"/>
          <p:cNvSpPr/>
          <p:nvPr/>
        </p:nvSpPr>
        <p:spPr>
          <a:xfrm>
            <a:off x="769950" y="1865325"/>
            <a:ext cx="3476700" cy="2190600"/>
          </a:xfrm>
          <a:prstGeom prst="wedgeEllipseCallout">
            <a:avLst>
              <a:gd fmla="val 72620" name="adj1"/>
              <a:gd fmla="val 5564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s"/>
              <a:t>Instead of displaying a cascade list, it will send you to another page (this because a list might be small and difficult to read in a cellphone)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Provide feedback</a:t>
            </a:r>
            <a:endParaRPr/>
          </a:p>
        </p:txBody>
      </p:sp>
      <p:pic>
        <p:nvPicPr>
          <p:cNvPr id="227" name="Shape 227"/>
          <p:cNvPicPr preferRelativeResize="0"/>
          <p:nvPr/>
        </p:nvPicPr>
        <p:blipFill>
          <a:blip r:embed="rId3">
            <a:alphaModFix/>
          </a:blip>
          <a:stretch>
            <a:fillRect/>
          </a:stretch>
        </p:blipFill>
        <p:spPr>
          <a:xfrm>
            <a:off x="610875" y="1184450"/>
            <a:ext cx="1814026" cy="1814026"/>
          </a:xfrm>
          <a:prstGeom prst="rect">
            <a:avLst/>
          </a:prstGeom>
          <a:noFill/>
          <a:ln>
            <a:noFill/>
          </a:ln>
        </p:spPr>
      </p:pic>
      <p:pic>
        <p:nvPicPr>
          <p:cNvPr id="228" name="Shape 228"/>
          <p:cNvPicPr preferRelativeResize="0"/>
          <p:nvPr/>
        </p:nvPicPr>
        <p:blipFill>
          <a:blip r:embed="rId4">
            <a:alphaModFix/>
          </a:blip>
          <a:stretch>
            <a:fillRect/>
          </a:stretch>
        </p:blipFill>
        <p:spPr>
          <a:xfrm>
            <a:off x="2577301" y="1170200"/>
            <a:ext cx="3695700" cy="2543175"/>
          </a:xfrm>
          <a:prstGeom prst="rect">
            <a:avLst/>
          </a:prstGeom>
          <a:noFill/>
          <a:ln>
            <a:noFill/>
          </a:ln>
        </p:spPr>
      </p:pic>
      <p:pic>
        <p:nvPicPr>
          <p:cNvPr id="229" name="Shape 229"/>
          <p:cNvPicPr preferRelativeResize="0"/>
          <p:nvPr/>
        </p:nvPicPr>
        <p:blipFill>
          <a:blip r:embed="rId5">
            <a:alphaModFix/>
          </a:blip>
          <a:stretch>
            <a:fillRect/>
          </a:stretch>
        </p:blipFill>
        <p:spPr>
          <a:xfrm>
            <a:off x="5788694" y="1570375"/>
            <a:ext cx="3111450" cy="1742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Design a dialogue leading to an end</a:t>
            </a:r>
            <a:endParaRPr/>
          </a:p>
        </p:txBody>
      </p:sp>
      <p:sp>
        <p:nvSpPr>
          <p:cNvPr id="235" name="Shape 235"/>
          <p:cNvSpPr txBox="1"/>
          <p:nvPr/>
        </p:nvSpPr>
        <p:spPr>
          <a:xfrm>
            <a:off x="479375" y="1133725"/>
            <a:ext cx="7521600" cy="30972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Font typeface="Roboto"/>
              <a:buAutoNum type="arabicPeriod"/>
            </a:pPr>
            <a:r>
              <a:rPr lang="es">
                <a:solidFill>
                  <a:schemeClr val="dk1"/>
                </a:solidFill>
                <a:latin typeface="Roboto"/>
                <a:ea typeface="Roboto"/>
                <a:cs typeface="Roboto"/>
                <a:sym typeface="Roboto"/>
              </a:rPr>
              <a:t>Identify the semester </a:t>
            </a:r>
            <a:endParaRPr>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AutoNum type="arabicPeriod"/>
            </a:pPr>
            <a:r>
              <a:rPr lang="es">
                <a:solidFill>
                  <a:schemeClr val="dk1"/>
                </a:solidFill>
                <a:latin typeface="Roboto"/>
                <a:ea typeface="Roboto"/>
                <a:cs typeface="Roboto"/>
                <a:sym typeface="Roboto"/>
              </a:rPr>
              <a:t>Click on the subject</a:t>
            </a:r>
            <a:endParaRPr>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AutoNum type="arabicPeriod"/>
            </a:pPr>
            <a:r>
              <a:rPr lang="es">
                <a:solidFill>
                  <a:schemeClr val="dk1"/>
                </a:solidFill>
                <a:latin typeface="Roboto"/>
                <a:ea typeface="Roboto"/>
                <a:cs typeface="Roboto"/>
                <a:sym typeface="Roboto"/>
              </a:rPr>
              <a:t>Post useful material or ask your questions</a:t>
            </a:r>
            <a:endParaRPr>
              <a:solidFill>
                <a:schemeClr val="dk1"/>
              </a:solidFill>
              <a:latin typeface="Roboto"/>
              <a:ea typeface="Roboto"/>
              <a:cs typeface="Roboto"/>
              <a:sym typeface="Roboto"/>
            </a:endParaRPr>
          </a:p>
          <a:p>
            <a:pPr indent="0" lvl="0" marL="0" rtl="0">
              <a:spcBef>
                <a:spcPts val="0"/>
              </a:spcBef>
              <a:spcAft>
                <a:spcPts val="0"/>
              </a:spcAft>
              <a:buNone/>
            </a:pPr>
            <a:r>
              <a:t/>
            </a:r>
            <a:endParaRPr sz="3000">
              <a:solidFill>
                <a:schemeClr val="dk1"/>
              </a:solidFill>
              <a:latin typeface="Roboto"/>
              <a:ea typeface="Roboto"/>
              <a:cs typeface="Roboto"/>
              <a:sym typeface="Roboto"/>
            </a:endParaRPr>
          </a:p>
        </p:txBody>
      </p:sp>
      <p:pic>
        <p:nvPicPr>
          <p:cNvPr id="236" name="Shape 236"/>
          <p:cNvPicPr preferRelativeResize="0"/>
          <p:nvPr/>
        </p:nvPicPr>
        <p:blipFill>
          <a:blip r:embed="rId3">
            <a:alphaModFix/>
          </a:blip>
          <a:stretch>
            <a:fillRect/>
          </a:stretch>
        </p:blipFill>
        <p:spPr>
          <a:xfrm>
            <a:off x="1707663" y="2069425"/>
            <a:ext cx="3728135" cy="248542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It is better to prevent errors</a:t>
            </a:r>
            <a:endParaRPr/>
          </a:p>
        </p:txBody>
      </p:sp>
      <p:sp>
        <p:nvSpPr>
          <p:cNvPr id="242" name="Shape 24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43" name="Shape 243"/>
          <p:cNvPicPr preferRelativeResize="0"/>
          <p:nvPr/>
        </p:nvPicPr>
        <p:blipFill>
          <a:blip r:embed="rId3">
            <a:alphaModFix/>
          </a:blip>
          <a:stretch>
            <a:fillRect/>
          </a:stretch>
        </p:blipFill>
        <p:spPr>
          <a:xfrm>
            <a:off x="152400" y="1170200"/>
            <a:ext cx="2095500" cy="2181225"/>
          </a:xfrm>
          <a:prstGeom prst="rect">
            <a:avLst/>
          </a:prstGeom>
          <a:noFill/>
          <a:ln>
            <a:noFill/>
          </a:ln>
        </p:spPr>
      </p:pic>
      <p:pic>
        <p:nvPicPr>
          <p:cNvPr id="244" name="Shape 244"/>
          <p:cNvPicPr preferRelativeResize="0"/>
          <p:nvPr/>
        </p:nvPicPr>
        <p:blipFill>
          <a:blip r:embed="rId4">
            <a:alphaModFix/>
          </a:blip>
          <a:stretch>
            <a:fillRect/>
          </a:stretch>
        </p:blipFill>
        <p:spPr>
          <a:xfrm>
            <a:off x="2247900" y="1070750"/>
            <a:ext cx="3299175" cy="2552575"/>
          </a:xfrm>
          <a:prstGeom prst="rect">
            <a:avLst/>
          </a:prstGeom>
          <a:noFill/>
          <a:ln>
            <a:noFill/>
          </a:ln>
        </p:spPr>
      </p:pic>
      <p:pic>
        <p:nvPicPr>
          <p:cNvPr id="245" name="Shape 245"/>
          <p:cNvPicPr preferRelativeResize="0"/>
          <p:nvPr/>
        </p:nvPicPr>
        <p:blipFill>
          <a:blip r:embed="rId5">
            <a:alphaModFix/>
          </a:blip>
          <a:stretch>
            <a:fillRect/>
          </a:stretch>
        </p:blipFill>
        <p:spPr>
          <a:xfrm>
            <a:off x="5469250" y="2151225"/>
            <a:ext cx="3078127" cy="205269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Allow undo</a:t>
            </a:r>
            <a:endParaRPr/>
          </a:p>
        </p:txBody>
      </p:sp>
      <p:pic>
        <p:nvPicPr>
          <p:cNvPr id="251" name="Shape 251"/>
          <p:cNvPicPr preferRelativeResize="0"/>
          <p:nvPr/>
        </p:nvPicPr>
        <p:blipFill>
          <a:blip r:embed="rId3">
            <a:alphaModFix/>
          </a:blip>
          <a:stretch>
            <a:fillRect/>
          </a:stretch>
        </p:blipFill>
        <p:spPr>
          <a:xfrm>
            <a:off x="2140450" y="1500188"/>
            <a:ext cx="2143125" cy="2143125"/>
          </a:xfrm>
          <a:prstGeom prst="rect">
            <a:avLst/>
          </a:prstGeom>
          <a:noFill/>
          <a:ln>
            <a:noFill/>
          </a:ln>
        </p:spPr>
      </p:pic>
      <p:pic>
        <p:nvPicPr>
          <p:cNvPr id="252" name="Shape 252"/>
          <p:cNvPicPr preferRelativeResize="0"/>
          <p:nvPr/>
        </p:nvPicPr>
        <p:blipFill>
          <a:blip r:embed="rId4">
            <a:alphaModFix/>
          </a:blip>
          <a:stretch>
            <a:fillRect/>
          </a:stretch>
        </p:blipFill>
        <p:spPr>
          <a:xfrm>
            <a:off x="4563075" y="1700200"/>
            <a:ext cx="2628900" cy="1743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Give control to the user</a:t>
            </a:r>
            <a:endParaRPr/>
          </a:p>
        </p:txBody>
      </p:sp>
      <p:pic>
        <p:nvPicPr>
          <p:cNvPr id="258" name="Shape 258"/>
          <p:cNvPicPr preferRelativeResize="0"/>
          <p:nvPr/>
        </p:nvPicPr>
        <p:blipFill>
          <a:blip r:embed="rId3">
            <a:alphaModFix/>
          </a:blip>
          <a:stretch>
            <a:fillRect/>
          </a:stretch>
        </p:blipFill>
        <p:spPr>
          <a:xfrm>
            <a:off x="490672" y="1339950"/>
            <a:ext cx="4106000" cy="2463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Avoiding overloading the user memory</a:t>
            </a:r>
            <a:endParaRPr/>
          </a:p>
        </p:txBody>
      </p:sp>
      <p:pic>
        <p:nvPicPr>
          <p:cNvPr id="264" name="Shape 264"/>
          <p:cNvPicPr preferRelativeResize="0"/>
          <p:nvPr/>
        </p:nvPicPr>
        <p:blipFill>
          <a:blip r:embed="rId3">
            <a:alphaModFix/>
          </a:blip>
          <a:stretch>
            <a:fillRect/>
          </a:stretch>
        </p:blipFill>
        <p:spPr>
          <a:xfrm>
            <a:off x="632725" y="1285875"/>
            <a:ext cx="3333750" cy="2571750"/>
          </a:xfrm>
          <a:prstGeom prst="rect">
            <a:avLst/>
          </a:prstGeom>
          <a:noFill/>
          <a:ln>
            <a:noFill/>
          </a:ln>
        </p:spPr>
      </p:pic>
      <p:pic>
        <p:nvPicPr>
          <p:cNvPr id="265" name="Shape 265"/>
          <p:cNvPicPr preferRelativeResize="0"/>
          <p:nvPr/>
        </p:nvPicPr>
        <p:blipFill>
          <a:blip r:embed="rId4">
            <a:alphaModFix/>
          </a:blip>
          <a:stretch>
            <a:fillRect/>
          </a:stretch>
        </p:blipFill>
        <p:spPr>
          <a:xfrm>
            <a:off x="3567375" y="1170200"/>
            <a:ext cx="5264925" cy="296258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45305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Emotional aspect</a:t>
            </a:r>
            <a:endParaRPr/>
          </a:p>
        </p:txBody>
      </p:sp>
      <p:pic>
        <p:nvPicPr>
          <p:cNvPr id="271" name="Shape 271"/>
          <p:cNvPicPr preferRelativeResize="0"/>
          <p:nvPr/>
        </p:nvPicPr>
        <p:blipFill>
          <a:blip r:embed="rId3">
            <a:alphaModFix/>
          </a:blip>
          <a:stretch>
            <a:fillRect/>
          </a:stretch>
        </p:blipFill>
        <p:spPr>
          <a:xfrm>
            <a:off x="1050525" y="1401047"/>
            <a:ext cx="4512626" cy="29966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Positive: </a:t>
            </a:r>
            <a:endParaRPr/>
          </a:p>
        </p:txBody>
      </p:sp>
      <p:sp>
        <p:nvSpPr>
          <p:cNvPr id="277" name="Shape 27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s"/>
              <a:t>Quick and easy </a:t>
            </a:r>
            <a:endParaRPr/>
          </a:p>
          <a:p>
            <a:pPr indent="-317500" lvl="1" marL="914400" rtl="0">
              <a:spcBef>
                <a:spcPts val="0"/>
              </a:spcBef>
              <a:spcAft>
                <a:spcPts val="0"/>
              </a:spcAft>
              <a:buSzPts val="1400"/>
              <a:buAutoNum type="alphaLcPeriod"/>
            </a:pPr>
            <a:r>
              <a:rPr lang="es"/>
              <a:t>Certainty</a:t>
            </a:r>
            <a:endParaRPr/>
          </a:p>
          <a:p>
            <a:pPr indent="-317500" lvl="1" marL="914400" rtl="0">
              <a:spcBef>
                <a:spcPts val="0"/>
              </a:spcBef>
              <a:spcAft>
                <a:spcPts val="0"/>
              </a:spcAft>
              <a:buSzPts val="1400"/>
              <a:buAutoNum type="alphaLcPeriod"/>
            </a:pPr>
            <a:r>
              <a:rPr lang="es"/>
              <a:t>Relief</a:t>
            </a:r>
            <a:endParaRPr/>
          </a:p>
          <a:p>
            <a:pPr indent="-342900" lvl="0" marL="457200" rtl="0">
              <a:spcBef>
                <a:spcPts val="0"/>
              </a:spcBef>
              <a:spcAft>
                <a:spcPts val="0"/>
              </a:spcAft>
              <a:buSzPts val="1800"/>
              <a:buAutoNum type="arabicPeriod"/>
            </a:pPr>
            <a:r>
              <a:rPr lang="es"/>
              <a:t>Feedback</a:t>
            </a:r>
            <a:endParaRPr/>
          </a:p>
          <a:p>
            <a:pPr indent="-317500" lvl="1" marL="914400" rtl="0">
              <a:spcBef>
                <a:spcPts val="0"/>
              </a:spcBef>
              <a:spcAft>
                <a:spcPts val="0"/>
              </a:spcAft>
              <a:buSzPts val="1400"/>
              <a:buAutoNum type="alphaLcPeriod"/>
            </a:pPr>
            <a:r>
              <a:rPr lang="es"/>
              <a:t>Error message</a:t>
            </a:r>
            <a:endParaRPr/>
          </a:p>
          <a:p>
            <a:pPr indent="-342900" lvl="0" marL="457200" rtl="0">
              <a:spcBef>
                <a:spcPts val="0"/>
              </a:spcBef>
              <a:spcAft>
                <a:spcPts val="0"/>
              </a:spcAft>
              <a:buSzPts val="1800"/>
              <a:buAutoNum type="arabicPeriod"/>
            </a:pPr>
            <a:r>
              <a:rPr lang="es"/>
              <a:t>Balanced</a:t>
            </a:r>
            <a:endParaRPr/>
          </a:p>
          <a:p>
            <a:pPr indent="-317500" lvl="1" marL="914400" rtl="0">
              <a:spcBef>
                <a:spcPts val="0"/>
              </a:spcBef>
              <a:spcAft>
                <a:spcPts val="0"/>
              </a:spcAft>
              <a:buSzPts val="1400"/>
              <a:buAutoNum type="alphaLcPeriod"/>
            </a:pPr>
            <a:r>
              <a:rPr lang="es"/>
              <a:t>Color</a:t>
            </a:r>
            <a:endParaRPr/>
          </a:p>
          <a:p>
            <a:pPr indent="-317500" lvl="1" marL="914400" rtl="0">
              <a:spcBef>
                <a:spcPts val="0"/>
              </a:spcBef>
              <a:spcAft>
                <a:spcPts val="0"/>
              </a:spcAft>
              <a:buSzPts val="1400"/>
              <a:buAutoNum type="alphaLcPeriod"/>
            </a:pPr>
            <a:r>
              <a:rPr lang="es"/>
              <a:t>Organized </a:t>
            </a:r>
            <a:endParaRPr/>
          </a:p>
        </p:txBody>
      </p:sp>
      <p:pic>
        <p:nvPicPr>
          <p:cNvPr id="278" name="Shape 278"/>
          <p:cNvPicPr preferRelativeResize="0"/>
          <p:nvPr/>
        </p:nvPicPr>
        <p:blipFill>
          <a:blip r:embed="rId3">
            <a:alphaModFix/>
          </a:blip>
          <a:stretch>
            <a:fillRect/>
          </a:stretch>
        </p:blipFill>
        <p:spPr>
          <a:xfrm>
            <a:off x="6616100" y="613350"/>
            <a:ext cx="2080373" cy="2152074"/>
          </a:xfrm>
          <a:prstGeom prst="rect">
            <a:avLst/>
          </a:prstGeom>
          <a:noFill/>
          <a:ln>
            <a:noFill/>
          </a:ln>
        </p:spPr>
      </p:pic>
      <p:pic>
        <p:nvPicPr>
          <p:cNvPr id="279" name="Shape 279"/>
          <p:cNvPicPr preferRelativeResize="0"/>
          <p:nvPr/>
        </p:nvPicPr>
        <p:blipFill>
          <a:blip r:embed="rId4">
            <a:alphaModFix/>
          </a:blip>
          <a:stretch>
            <a:fillRect/>
          </a:stretch>
        </p:blipFill>
        <p:spPr>
          <a:xfrm>
            <a:off x="2370950" y="3406100"/>
            <a:ext cx="2579651" cy="1298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nvSpPr>
        <p:spPr>
          <a:xfrm>
            <a:off x="1001350" y="240425"/>
            <a:ext cx="6743400" cy="5697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s" sz="3000">
                <a:solidFill>
                  <a:schemeClr val="dk1"/>
                </a:solidFill>
                <a:latin typeface="Roboto"/>
                <a:ea typeface="Roboto"/>
                <a:cs typeface="Roboto"/>
                <a:sym typeface="Roboto"/>
              </a:rPr>
              <a:t>User responses analysis</a:t>
            </a:r>
            <a:endParaRPr sz="3000">
              <a:solidFill>
                <a:schemeClr val="dk1"/>
              </a:solidFill>
              <a:latin typeface="Roboto"/>
              <a:ea typeface="Roboto"/>
              <a:cs typeface="Roboto"/>
              <a:sym typeface="Roboto"/>
            </a:endParaRPr>
          </a:p>
        </p:txBody>
      </p:sp>
      <p:pic>
        <p:nvPicPr>
          <p:cNvPr id="99" name="Shape 99" title="Gráfico"/>
          <p:cNvPicPr preferRelativeResize="0"/>
          <p:nvPr/>
        </p:nvPicPr>
        <p:blipFill rotWithShape="1">
          <a:blip r:embed="rId3">
            <a:alphaModFix/>
          </a:blip>
          <a:srcRect b="4141" l="0" r="2419" t="0"/>
          <a:stretch/>
        </p:blipFill>
        <p:spPr>
          <a:xfrm>
            <a:off x="596175" y="1123474"/>
            <a:ext cx="5639199" cy="3424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Frustration</a:t>
            </a:r>
            <a:endParaRPr/>
          </a:p>
        </p:txBody>
      </p:sp>
      <p:sp>
        <p:nvSpPr>
          <p:cNvPr id="285" name="Shape 28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s"/>
              <a:t>Loading with percentage</a:t>
            </a:r>
            <a:endParaRPr/>
          </a:p>
          <a:p>
            <a:pPr indent="-342900" lvl="0" marL="457200" rtl="0">
              <a:spcBef>
                <a:spcPts val="0"/>
              </a:spcBef>
              <a:spcAft>
                <a:spcPts val="0"/>
              </a:spcAft>
              <a:buSzPts val="1800"/>
              <a:buAutoNum type="arabicPeriod"/>
            </a:pPr>
            <a:r>
              <a:rPr lang="es"/>
              <a:t>Error pops (small) </a:t>
            </a:r>
            <a:endParaRPr/>
          </a:p>
          <a:p>
            <a:pPr indent="-342900" lvl="0" marL="457200" rtl="0">
              <a:spcBef>
                <a:spcPts val="0"/>
              </a:spcBef>
              <a:spcAft>
                <a:spcPts val="0"/>
              </a:spcAft>
              <a:buSzPts val="1800"/>
              <a:buAutoNum type="arabicPeriod"/>
            </a:pPr>
            <a:r>
              <a:rPr lang="es"/>
              <a:t>Instructions </a:t>
            </a:r>
            <a:endParaRPr/>
          </a:p>
          <a:p>
            <a:pPr indent="-342900" lvl="0" marL="457200" rtl="0">
              <a:spcBef>
                <a:spcPts val="0"/>
              </a:spcBef>
              <a:spcAft>
                <a:spcPts val="0"/>
              </a:spcAft>
              <a:buSzPts val="1800"/>
              <a:buAutoNum type="arabicPeriod"/>
            </a:pPr>
            <a:r>
              <a:rPr lang="es"/>
              <a:t>Alternative type of buttons </a:t>
            </a:r>
            <a:endParaRPr/>
          </a:p>
          <a:p>
            <a:pPr indent="-342900" lvl="0" marL="457200" rtl="0">
              <a:spcBef>
                <a:spcPts val="0"/>
              </a:spcBef>
              <a:spcAft>
                <a:spcPts val="0"/>
              </a:spcAft>
              <a:buSzPts val="1800"/>
              <a:buAutoNum type="arabicPeriod"/>
            </a:pPr>
            <a:r>
              <a:rPr lang="es"/>
              <a:t>Instructions/support </a:t>
            </a:r>
            <a:endParaRPr/>
          </a:p>
          <a:p>
            <a:pPr indent="0" lvl="0" marL="0" rtl="0">
              <a:spcBef>
                <a:spcPts val="1600"/>
              </a:spcBef>
              <a:spcAft>
                <a:spcPts val="1600"/>
              </a:spcAft>
              <a:buNone/>
            </a:pPr>
            <a:r>
              <a:t/>
            </a:r>
            <a:endParaRPr/>
          </a:p>
        </p:txBody>
      </p:sp>
      <p:pic>
        <p:nvPicPr>
          <p:cNvPr id="286" name="Shape 286"/>
          <p:cNvPicPr preferRelativeResize="0"/>
          <p:nvPr/>
        </p:nvPicPr>
        <p:blipFill>
          <a:blip r:embed="rId3">
            <a:alphaModFix/>
          </a:blip>
          <a:stretch>
            <a:fillRect/>
          </a:stretch>
        </p:blipFill>
        <p:spPr>
          <a:xfrm>
            <a:off x="2359322" y="2892572"/>
            <a:ext cx="2496500" cy="1676300"/>
          </a:xfrm>
          <a:prstGeom prst="rect">
            <a:avLst/>
          </a:prstGeom>
          <a:noFill/>
          <a:ln>
            <a:noFill/>
          </a:ln>
        </p:spPr>
      </p:pic>
      <p:pic>
        <p:nvPicPr>
          <p:cNvPr id="287" name="Shape 287"/>
          <p:cNvPicPr preferRelativeResize="0"/>
          <p:nvPr/>
        </p:nvPicPr>
        <p:blipFill>
          <a:blip r:embed="rId4">
            <a:alphaModFix/>
          </a:blip>
          <a:stretch>
            <a:fillRect/>
          </a:stretch>
        </p:blipFill>
        <p:spPr>
          <a:xfrm>
            <a:off x="6266925" y="554650"/>
            <a:ext cx="2627275" cy="2627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P</a:t>
            </a:r>
            <a:r>
              <a:rPr lang="es"/>
              <a:t>ersuasive technologies</a:t>
            </a:r>
            <a:endParaRPr/>
          </a:p>
        </p:txBody>
      </p:sp>
      <p:sp>
        <p:nvSpPr>
          <p:cNvPr id="293" name="Shape 29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s"/>
              <a:t>Interactive </a:t>
            </a:r>
            <a:r>
              <a:rPr lang="es"/>
              <a:t>design with all the subjects</a:t>
            </a:r>
            <a:endParaRPr/>
          </a:p>
          <a:p>
            <a:pPr indent="-342900" lvl="0" marL="457200" rtl="0">
              <a:spcBef>
                <a:spcPts val="0"/>
              </a:spcBef>
              <a:spcAft>
                <a:spcPts val="0"/>
              </a:spcAft>
              <a:buSzPts val="1800"/>
              <a:buAutoNum type="arabicPeriod"/>
            </a:pPr>
            <a:r>
              <a:rPr lang="es"/>
              <a:t>Visual animations</a:t>
            </a:r>
            <a:endParaRPr/>
          </a:p>
          <a:p>
            <a:pPr indent="-342900" lvl="0" marL="457200" rtl="0">
              <a:spcBef>
                <a:spcPts val="0"/>
              </a:spcBef>
              <a:spcAft>
                <a:spcPts val="0"/>
              </a:spcAft>
              <a:buSzPts val="1800"/>
              <a:buAutoNum type="arabicPeriod"/>
            </a:pPr>
            <a:r>
              <a:rPr lang="es"/>
              <a:t>Progress Bar, calendar Advice </a:t>
            </a:r>
            <a:endParaRPr/>
          </a:p>
          <a:p>
            <a:pPr indent="0" lvl="0" marL="0" rtl="0">
              <a:spcBef>
                <a:spcPts val="1600"/>
              </a:spcBef>
              <a:spcAft>
                <a:spcPts val="0"/>
              </a:spcAft>
              <a:buNone/>
            </a:pPr>
            <a:r>
              <a:rPr lang="es"/>
              <a:t> </a:t>
            </a:r>
            <a:endParaRPr/>
          </a:p>
          <a:p>
            <a:pPr indent="0" lvl="0" marL="0" rtl="0">
              <a:spcBef>
                <a:spcPts val="1600"/>
              </a:spcBef>
              <a:spcAft>
                <a:spcPts val="1600"/>
              </a:spcAft>
              <a:buNone/>
            </a:pPr>
            <a:r>
              <a:rPr lang="es"/>
              <a:t> </a:t>
            </a:r>
            <a:endParaRPr/>
          </a:p>
        </p:txBody>
      </p:sp>
      <p:pic>
        <p:nvPicPr>
          <p:cNvPr id="294" name="Shape 294"/>
          <p:cNvPicPr preferRelativeResize="0"/>
          <p:nvPr/>
        </p:nvPicPr>
        <p:blipFill>
          <a:blip r:embed="rId3">
            <a:alphaModFix/>
          </a:blip>
          <a:stretch>
            <a:fillRect/>
          </a:stretch>
        </p:blipFill>
        <p:spPr>
          <a:xfrm>
            <a:off x="7104376" y="205575"/>
            <a:ext cx="1221025" cy="1321775"/>
          </a:xfrm>
          <a:prstGeom prst="rect">
            <a:avLst/>
          </a:prstGeom>
          <a:noFill/>
          <a:ln>
            <a:noFill/>
          </a:ln>
        </p:spPr>
      </p:pic>
      <p:pic>
        <p:nvPicPr>
          <p:cNvPr id="295" name="Shape 295"/>
          <p:cNvPicPr preferRelativeResize="0"/>
          <p:nvPr/>
        </p:nvPicPr>
        <p:blipFill>
          <a:blip r:embed="rId4">
            <a:alphaModFix/>
          </a:blip>
          <a:stretch>
            <a:fillRect/>
          </a:stretch>
        </p:blipFill>
        <p:spPr>
          <a:xfrm>
            <a:off x="1133125" y="2652600"/>
            <a:ext cx="3016025" cy="1809600"/>
          </a:xfrm>
          <a:prstGeom prst="rect">
            <a:avLst/>
          </a:prstGeom>
          <a:noFill/>
          <a:ln>
            <a:noFill/>
          </a:ln>
        </p:spPr>
      </p:pic>
      <p:pic>
        <p:nvPicPr>
          <p:cNvPr id="296" name="Shape 296"/>
          <p:cNvPicPr preferRelativeResize="0"/>
          <p:nvPr/>
        </p:nvPicPr>
        <p:blipFill rotWithShape="1">
          <a:blip r:embed="rId5">
            <a:alphaModFix/>
          </a:blip>
          <a:srcRect b="0" l="18015" r="17667" t="7680"/>
          <a:stretch/>
        </p:blipFill>
        <p:spPr>
          <a:xfrm>
            <a:off x="4673425" y="1581925"/>
            <a:ext cx="3651976" cy="2948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Anthropomorphism</a:t>
            </a:r>
            <a:endParaRPr/>
          </a:p>
        </p:txBody>
      </p:sp>
      <p:sp>
        <p:nvSpPr>
          <p:cNvPr id="302" name="Shape 30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s"/>
              <a:t>Human-Computer  → useful Tool</a:t>
            </a:r>
            <a:endParaRPr/>
          </a:p>
          <a:p>
            <a:pPr indent="0" lvl="0" marL="0">
              <a:spcBef>
                <a:spcPts val="1600"/>
              </a:spcBef>
              <a:spcAft>
                <a:spcPts val="1600"/>
              </a:spcAft>
              <a:buNone/>
            </a:pPr>
            <a:r>
              <a:t/>
            </a:r>
            <a:endParaRPr/>
          </a:p>
        </p:txBody>
      </p:sp>
      <p:pic>
        <p:nvPicPr>
          <p:cNvPr id="303" name="Shape 303"/>
          <p:cNvPicPr preferRelativeResize="0"/>
          <p:nvPr/>
        </p:nvPicPr>
        <p:blipFill>
          <a:blip r:embed="rId3">
            <a:alphaModFix/>
          </a:blip>
          <a:stretch>
            <a:fillRect/>
          </a:stretch>
        </p:blipFill>
        <p:spPr>
          <a:xfrm>
            <a:off x="5777850" y="603705"/>
            <a:ext cx="3054450" cy="2960650"/>
          </a:xfrm>
          <a:prstGeom prst="rect">
            <a:avLst/>
          </a:prstGeom>
          <a:noFill/>
          <a:ln>
            <a:noFill/>
          </a:ln>
        </p:spPr>
      </p:pic>
      <p:pic>
        <p:nvPicPr>
          <p:cNvPr id="304" name="Shape 304"/>
          <p:cNvPicPr preferRelativeResize="0"/>
          <p:nvPr/>
        </p:nvPicPr>
        <p:blipFill>
          <a:blip r:embed="rId4">
            <a:alphaModFix/>
          </a:blip>
          <a:stretch>
            <a:fillRect/>
          </a:stretch>
        </p:blipFill>
        <p:spPr>
          <a:xfrm>
            <a:off x="311700" y="2906600"/>
            <a:ext cx="2720099" cy="1662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Virtual agents</a:t>
            </a:r>
            <a:endParaRPr/>
          </a:p>
        </p:txBody>
      </p:sp>
      <p:sp>
        <p:nvSpPr>
          <p:cNvPr id="310" name="Shape 31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In the case the user needs special instructions </a:t>
            </a:r>
            <a:endParaRPr/>
          </a:p>
          <a:p>
            <a:pPr indent="0" lvl="0" marL="0">
              <a:spcBef>
                <a:spcPts val="1600"/>
              </a:spcBef>
              <a:spcAft>
                <a:spcPts val="0"/>
              </a:spcAft>
              <a:buNone/>
            </a:pPr>
            <a:r>
              <a:rPr lang="es"/>
              <a:t>or there is an error on the page, they could contact </a:t>
            </a:r>
            <a:endParaRPr/>
          </a:p>
          <a:p>
            <a:pPr indent="0" lvl="0" marL="0">
              <a:spcBef>
                <a:spcPts val="1600"/>
              </a:spcBef>
              <a:spcAft>
                <a:spcPts val="0"/>
              </a:spcAft>
              <a:buNone/>
            </a:pPr>
            <a:r>
              <a:rPr lang="es"/>
              <a:t>with the developers.</a:t>
            </a:r>
            <a:endParaRPr/>
          </a:p>
          <a:p>
            <a:pPr indent="0" lvl="0" marL="0">
              <a:spcBef>
                <a:spcPts val="1600"/>
              </a:spcBef>
              <a:spcAft>
                <a:spcPts val="0"/>
              </a:spcAft>
              <a:buNone/>
            </a:pPr>
            <a:r>
              <a:t/>
            </a:r>
            <a:endParaRPr/>
          </a:p>
          <a:p>
            <a:pPr indent="0" lvl="0" marL="0">
              <a:spcBef>
                <a:spcPts val="1600"/>
              </a:spcBef>
              <a:spcAft>
                <a:spcPts val="1600"/>
              </a:spcAft>
              <a:buNone/>
            </a:pPr>
            <a:r>
              <a:rPr lang="es"/>
              <a:t>If the error is simple, there would be first a small survey that will lend the user some tips to fix the problem </a:t>
            </a:r>
            <a:endParaRPr/>
          </a:p>
        </p:txBody>
      </p:sp>
      <p:pic>
        <p:nvPicPr>
          <p:cNvPr id="311" name="Shape 311"/>
          <p:cNvPicPr preferRelativeResize="0"/>
          <p:nvPr/>
        </p:nvPicPr>
        <p:blipFill>
          <a:blip r:embed="rId3">
            <a:alphaModFix/>
          </a:blip>
          <a:stretch>
            <a:fillRect/>
          </a:stretch>
        </p:blipFill>
        <p:spPr>
          <a:xfrm>
            <a:off x="5777175" y="410000"/>
            <a:ext cx="2922625" cy="2922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nvSpPr>
        <p:spPr>
          <a:xfrm>
            <a:off x="1001350" y="240425"/>
            <a:ext cx="6743400" cy="5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000">
                <a:solidFill>
                  <a:schemeClr val="dk1"/>
                </a:solidFill>
                <a:latin typeface="Roboto"/>
                <a:ea typeface="Roboto"/>
                <a:cs typeface="Roboto"/>
                <a:sym typeface="Roboto"/>
              </a:rPr>
              <a:t>User responses analysis</a:t>
            </a:r>
            <a:endParaRPr sz="3000">
              <a:solidFill>
                <a:schemeClr val="dk1"/>
              </a:solidFill>
              <a:latin typeface="Roboto"/>
              <a:ea typeface="Roboto"/>
              <a:cs typeface="Roboto"/>
              <a:sym typeface="Roboto"/>
            </a:endParaRPr>
          </a:p>
        </p:txBody>
      </p:sp>
      <p:pic>
        <p:nvPicPr>
          <p:cNvPr descr="Gráfico de respuestas de formularios. Título de la pregunta: Edad. Número de respuestas: 21 respuestas." id="105" name="Shape 105"/>
          <p:cNvPicPr preferRelativeResize="0"/>
          <p:nvPr/>
        </p:nvPicPr>
        <p:blipFill rotWithShape="1">
          <a:blip r:embed="rId3">
            <a:alphaModFix/>
          </a:blip>
          <a:srcRect b="0" l="0" r="0" t="21574"/>
          <a:stretch/>
        </p:blipFill>
        <p:spPr>
          <a:xfrm>
            <a:off x="152400" y="1655025"/>
            <a:ext cx="6629400" cy="2517425"/>
          </a:xfrm>
          <a:prstGeom prst="rect">
            <a:avLst/>
          </a:prstGeom>
          <a:noFill/>
          <a:ln>
            <a:noFill/>
          </a:ln>
        </p:spPr>
      </p:pic>
      <p:sp>
        <p:nvSpPr>
          <p:cNvPr id="106" name="Shape 106"/>
          <p:cNvSpPr txBox="1"/>
          <p:nvPr/>
        </p:nvSpPr>
        <p:spPr>
          <a:xfrm>
            <a:off x="641675" y="1238575"/>
            <a:ext cx="3005100" cy="686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s"/>
              <a:t>Age</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nvSpPr>
        <p:spPr>
          <a:xfrm>
            <a:off x="1001350" y="240425"/>
            <a:ext cx="6743400" cy="5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000">
                <a:solidFill>
                  <a:schemeClr val="dk1"/>
                </a:solidFill>
                <a:latin typeface="Roboto"/>
                <a:ea typeface="Roboto"/>
                <a:cs typeface="Roboto"/>
                <a:sym typeface="Roboto"/>
              </a:rPr>
              <a:t>User responses analysis</a:t>
            </a:r>
            <a:endParaRPr sz="3000">
              <a:solidFill>
                <a:schemeClr val="dk1"/>
              </a:solidFill>
              <a:latin typeface="Roboto"/>
              <a:ea typeface="Roboto"/>
              <a:cs typeface="Roboto"/>
              <a:sym typeface="Roboto"/>
            </a:endParaRPr>
          </a:p>
        </p:txBody>
      </p:sp>
      <p:pic>
        <p:nvPicPr>
          <p:cNvPr descr="Gráfico de respuestas de formularios. Título de la pregunta: ¿Cuáles son las plataformas que utilizan los maestros para comunicarse contigo?. Número de respuestas: 21 respuestas." id="112" name="Shape 112"/>
          <p:cNvPicPr preferRelativeResize="0"/>
          <p:nvPr/>
        </p:nvPicPr>
        <p:blipFill rotWithShape="1">
          <a:blip r:embed="rId3">
            <a:alphaModFix/>
          </a:blip>
          <a:srcRect b="0" l="0" r="8071" t="30035"/>
          <a:stretch/>
        </p:blipFill>
        <p:spPr>
          <a:xfrm>
            <a:off x="219925" y="1474950"/>
            <a:ext cx="6842849" cy="2723675"/>
          </a:xfrm>
          <a:prstGeom prst="rect">
            <a:avLst/>
          </a:prstGeom>
          <a:noFill/>
          <a:ln>
            <a:noFill/>
          </a:ln>
        </p:spPr>
      </p:pic>
      <p:sp>
        <p:nvSpPr>
          <p:cNvPr id="113" name="Shape 113"/>
          <p:cNvSpPr txBox="1"/>
          <p:nvPr/>
        </p:nvSpPr>
        <p:spPr>
          <a:xfrm>
            <a:off x="281500" y="1092150"/>
            <a:ext cx="5323500" cy="382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s"/>
              <a:t>Platform(s) the teacher uses to communicate</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nvSpPr>
        <p:spPr>
          <a:xfrm>
            <a:off x="1001350" y="240425"/>
            <a:ext cx="6743400" cy="5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000">
                <a:solidFill>
                  <a:schemeClr val="dk1"/>
                </a:solidFill>
                <a:latin typeface="Roboto"/>
                <a:ea typeface="Roboto"/>
                <a:cs typeface="Roboto"/>
                <a:sym typeface="Roboto"/>
              </a:rPr>
              <a:t>User responses analysis</a:t>
            </a:r>
            <a:endParaRPr sz="3000">
              <a:solidFill>
                <a:schemeClr val="dk1"/>
              </a:solidFill>
              <a:latin typeface="Roboto"/>
              <a:ea typeface="Roboto"/>
              <a:cs typeface="Roboto"/>
              <a:sym typeface="Roboto"/>
            </a:endParaRPr>
          </a:p>
        </p:txBody>
      </p:sp>
      <p:sp>
        <p:nvSpPr>
          <p:cNvPr id="119" name="Shape 119"/>
          <p:cNvSpPr txBox="1"/>
          <p:nvPr/>
        </p:nvSpPr>
        <p:spPr>
          <a:xfrm>
            <a:off x="432525" y="1035900"/>
            <a:ext cx="7439400" cy="88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a:t>From 1 to 5, how easy is it to navigate the websites you previously mentioned?</a:t>
            </a:r>
            <a:endParaRPr b="1"/>
          </a:p>
        </p:txBody>
      </p:sp>
      <p:pic>
        <p:nvPicPr>
          <p:cNvPr id="120" name="Shape 120"/>
          <p:cNvPicPr preferRelativeResize="0"/>
          <p:nvPr/>
        </p:nvPicPr>
        <p:blipFill>
          <a:blip r:embed="rId3">
            <a:alphaModFix/>
          </a:blip>
          <a:stretch>
            <a:fillRect/>
          </a:stretch>
        </p:blipFill>
        <p:spPr>
          <a:xfrm>
            <a:off x="219925" y="1441200"/>
            <a:ext cx="7864612" cy="2723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nvSpPr>
        <p:spPr>
          <a:xfrm>
            <a:off x="1001350" y="240425"/>
            <a:ext cx="6743400" cy="5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000">
                <a:solidFill>
                  <a:schemeClr val="dk1"/>
                </a:solidFill>
                <a:latin typeface="Roboto"/>
                <a:ea typeface="Roboto"/>
                <a:cs typeface="Roboto"/>
                <a:sym typeface="Roboto"/>
              </a:rPr>
              <a:t>User responses analysis</a:t>
            </a:r>
            <a:endParaRPr sz="3000">
              <a:solidFill>
                <a:schemeClr val="dk1"/>
              </a:solidFill>
              <a:latin typeface="Roboto"/>
              <a:ea typeface="Roboto"/>
              <a:cs typeface="Roboto"/>
              <a:sym typeface="Roboto"/>
            </a:endParaRPr>
          </a:p>
        </p:txBody>
      </p:sp>
      <p:sp>
        <p:nvSpPr>
          <p:cNvPr id="126" name="Shape 126"/>
          <p:cNvSpPr txBox="1"/>
          <p:nvPr/>
        </p:nvSpPr>
        <p:spPr>
          <a:xfrm>
            <a:off x="432525" y="1035900"/>
            <a:ext cx="8132700" cy="88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a:t>From 1 to 5, how meaningful is the interaction you get with your teacher on said websites?</a:t>
            </a:r>
            <a:endParaRPr b="1"/>
          </a:p>
        </p:txBody>
      </p:sp>
      <p:pic>
        <p:nvPicPr>
          <p:cNvPr id="127" name="Shape 127"/>
          <p:cNvPicPr preferRelativeResize="0"/>
          <p:nvPr/>
        </p:nvPicPr>
        <p:blipFill>
          <a:blip r:embed="rId3">
            <a:alphaModFix/>
          </a:blip>
          <a:stretch>
            <a:fillRect/>
          </a:stretch>
        </p:blipFill>
        <p:spPr>
          <a:xfrm>
            <a:off x="219950" y="1499700"/>
            <a:ext cx="8591550" cy="2819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nvSpPr>
        <p:spPr>
          <a:xfrm>
            <a:off x="1001350" y="240425"/>
            <a:ext cx="6743400" cy="5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000">
                <a:solidFill>
                  <a:schemeClr val="dk1"/>
                </a:solidFill>
                <a:latin typeface="Roboto"/>
                <a:ea typeface="Roboto"/>
                <a:cs typeface="Roboto"/>
                <a:sym typeface="Roboto"/>
              </a:rPr>
              <a:t>User responses analysis</a:t>
            </a:r>
            <a:endParaRPr sz="3000">
              <a:solidFill>
                <a:schemeClr val="dk1"/>
              </a:solidFill>
              <a:latin typeface="Roboto"/>
              <a:ea typeface="Roboto"/>
              <a:cs typeface="Roboto"/>
              <a:sym typeface="Roboto"/>
            </a:endParaRPr>
          </a:p>
        </p:txBody>
      </p:sp>
      <p:sp>
        <p:nvSpPr>
          <p:cNvPr id="133" name="Shape 133"/>
          <p:cNvSpPr txBox="1"/>
          <p:nvPr/>
        </p:nvSpPr>
        <p:spPr>
          <a:xfrm>
            <a:off x="247725" y="1092150"/>
            <a:ext cx="7856100" cy="38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a:t>Have you felt the need to review something you learned in previous semesters?</a:t>
            </a:r>
            <a:endParaRPr b="1"/>
          </a:p>
        </p:txBody>
      </p:sp>
      <p:pic>
        <p:nvPicPr>
          <p:cNvPr id="134" name="Shape 134" title="Gráfico"/>
          <p:cNvPicPr preferRelativeResize="0"/>
          <p:nvPr/>
        </p:nvPicPr>
        <p:blipFill rotWithShape="1">
          <a:blip r:embed="rId3">
            <a:alphaModFix/>
          </a:blip>
          <a:srcRect b="0" l="0" r="1263" t="18220"/>
          <a:stretch/>
        </p:blipFill>
        <p:spPr>
          <a:xfrm>
            <a:off x="388775" y="1519975"/>
            <a:ext cx="6024425" cy="3083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nvSpPr>
        <p:spPr>
          <a:xfrm>
            <a:off x="1001350" y="240425"/>
            <a:ext cx="6743400" cy="5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000">
                <a:solidFill>
                  <a:schemeClr val="dk1"/>
                </a:solidFill>
                <a:latin typeface="Roboto"/>
                <a:ea typeface="Roboto"/>
                <a:cs typeface="Roboto"/>
                <a:sym typeface="Roboto"/>
              </a:rPr>
              <a:t>User responses analysis</a:t>
            </a:r>
            <a:endParaRPr sz="3000">
              <a:solidFill>
                <a:schemeClr val="dk1"/>
              </a:solidFill>
              <a:latin typeface="Roboto"/>
              <a:ea typeface="Roboto"/>
              <a:cs typeface="Roboto"/>
              <a:sym typeface="Roboto"/>
            </a:endParaRPr>
          </a:p>
        </p:txBody>
      </p:sp>
      <p:sp>
        <p:nvSpPr>
          <p:cNvPr id="140" name="Shape 140"/>
          <p:cNvSpPr txBox="1"/>
          <p:nvPr/>
        </p:nvSpPr>
        <p:spPr>
          <a:xfrm>
            <a:off x="281500" y="1092150"/>
            <a:ext cx="7822200" cy="38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a:t>Can you find information of previous courses you took in the websites you mentioned?</a:t>
            </a:r>
            <a:endParaRPr b="1"/>
          </a:p>
        </p:txBody>
      </p:sp>
      <p:pic>
        <p:nvPicPr>
          <p:cNvPr id="141" name="Shape 141" title="Gráfico"/>
          <p:cNvPicPr preferRelativeResize="0"/>
          <p:nvPr/>
        </p:nvPicPr>
        <p:blipFill rotWithShape="1">
          <a:blip r:embed="rId3">
            <a:alphaModFix/>
          </a:blip>
          <a:srcRect b="0" l="0" r="0" t="16548"/>
          <a:stretch/>
        </p:blipFill>
        <p:spPr>
          <a:xfrm>
            <a:off x="512575" y="1474950"/>
            <a:ext cx="6359045" cy="3279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